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378" r:id="rId3"/>
    <p:sldId id="379" r:id="rId4"/>
    <p:sldId id="380" r:id="rId5"/>
    <p:sldId id="386" r:id="rId6"/>
    <p:sldId id="381" r:id="rId7"/>
    <p:sldId id="382" r:id="rId8"/>
    <p:sldId id="383" r:id="rId9"/>
    <p:sldId id="385" r:id="rId10"/>
    <p:sldId id="384" r:id="rId11"/>
    <p:sldId id="35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8E"/>
    <a:srgbClr val="037CB9"/>
    <a:srgbClr val="0070B9"/>
    <a:srgbClr val="257FB1"/>
    <a:srgbClr val="005BC0"/>
    <a:srgbClr val="0079FE"/>
    <a:srgbClr val="607731"/>
    <a:srgbClr val="026190"/>
    <a:srgbClr val="9BD0E1"/>
    <a:srgbClr val="006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1886" autoAdjust="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CF957-23F2-EE44-85EA-BF7C6F21C165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773D-C76A-034B-9E61-C45EDE0200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11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454D-C0BF-48D5-869A-BAE8A9D6055B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F7CA6-98A7-4B82-BA2F-1E4A13B28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8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67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869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4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Шрифты не будут читаться на экране/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87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4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692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334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62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7CA6-98A7-4B82-BA2F-1E4A13B282A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68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-2" y="6464300"/>
            <a:ext cx="9144002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899592" y="1434"/>
            <a:ext cx="0" cy="702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63" y="58316"/>
            <a:ext cx="579253" cy="562372"/>
          </a:xfrm>
          <a:prstGeom prst="rect">
            <a:avLst/>
          </a:prstGeom>
        </p:spPr>
      </p:pic>
      <p:sp>
        <p:nvSpPr>
          <p:cNvPr id="17" name="Текст 16"/>
          <p:cNvSpPr>
            <a:spLocks noGrp="1"/>
          </p:cNvSpPr>
          <p:nvPr>
            <p:ph type="body" sz="quarter" idx="10" hasCustomPrompt="1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2" name="Subtitle 2"/>
          <p:cNvSpPr txBox="1">
            <a:spLocks/>
          </p:cNvSpPr>
          <p:nvPr userDrawn="1"/>
        </p:nvSpPr>
        <p:spPr bwMode="auto">
          <a:xfrm>
            <a:off x="120649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ea typeface="ＭＳ Ｐゴシック"/>
                <a:cs typeface="ＭＳ Ｐゴシック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>2013</a:t>
            </a:r>
            <a:endParaRPr kumimoji="1" lang="ru-RU" sz="1000" dirty="0">
              <a:solidFill>
                <a:schemeClr val="bg1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9572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070" y="116632"/>
            <a:ext cx="921856" cy="894990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-2" y="6464300"/>
            <a:ext cx="9144002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1" y="6484938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000" dirty="0">
                <a:solidFill>
                  <a:schemeClr val="bg1"/>
                </a:solidFill>
                <a:ea typeface="ＭＳ Ｐゴシック"/>
                <a:cs typeface="ＭＳ Ｐゴシック"/>
              </a:rPr>
              <a:t>Высшая школа экономики, Москва, </a:t>
            </a:r>
            <a:r>
              <a:rPr lang="ru-RU" sz="1000" dirty="0" smtClean="0">
                <a:solidFill>
                  <a:schemeClr val="bg1"/>
                </a:solidFill>
                <a:ea typeface="ＭＳ Ｐゴシック"/>
                <a:cs typeface="ＭＳ Ｐゴシック"/>
              </a:rPr>
              <a:t>2013</a:t>
            </a:r>
            <a:endParaRPr kumimoji="1" lang="ru-RU" sz="1000" dirty="0">
              <a:solidFill>
                <a:schemeClr val="bg1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8338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76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6"/>
          <p:cNvSpPr txBox="1">
            <a:spLocks/>
          </p:cNvSpPr>
          <p:nvPr/>
        </p:nvSpPr>
        <p:spPr>
          <a:xfrm>
            <a:off x="0" y="3392996"/>
            <a:ext cx="9144000" cy="15481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00448E"/>
                </a:solidFill>
              </a:rPr>
              <a:t>МЕТОДИЧЕСКИЕ РЕКОМЕНДАЦИИ ПО 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448E"/>
                </a:solidFill>
              </a:rPr>
              <a:t>ПУБЛИКАЦИИ ОТКРЫТЫХ ДАННЫХ</a:t>
            </a:r>
            <a:endParaRPr lang="ru-RU" b="1" dirty="0">
              <a:solidFill>
                <a:srgbClr val="0044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525010" cy="514350"/>
          </a:xfrm>
        </p:spPr>
        <p:txBody>
          <a:bodyPr/>
          <a:lstStyle/>
          <a:p>
            <a:r>
              <a:rPr lang="ru-RU" sz="2000" dirty="0" smtClean="0"/>
              <a:t>РЕЕСТР НАБОРОВ ДАННЫХ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29544" y="5605716"/>
            <a:ext cx="6798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&lt;адрес </a:t>
            </a:r>
            <a:r>
              <a:rPr lang="ru-RU" sz="1600" i="1" dirty="0"/>
              <a:t>веб-сайта&gt;/</a:t>
            </a:r>
            <a:r>
              <a:rPr lang="ru-RU" sz="1600" i="1" dirty="0" err="1" smtClean="0"/>
              <a:t>opendata</a:t>
            </a:r>
            <a:r>
              <a:rPr lang="ru-RU" sz="1600" i="1" dirty="0" smtClean="0"/>
              <a:t>/</a:t>
            </a:r>
            <a:r>
              <a:rPr lang="ru-RU" sz="1600" i="1" dirty="0" err="1" smtClean="0"/>
              <a:t>opendatalist.csv</a:t>
            </a:r>
            <a:r>
              <a:rPr lang="ru-RU" sz="1600" i="1" dirty="0" smtClean="0"/>
              <a:t> </a:t>
            </a:r>
            <a:endParaRPr lang="en-US" sz="1600" i="1" dirty="0" smtClean="0"/>
          </a:p>
          <a:p>
            <a:r>
              <a:rPr lang="ru-RU" sz="1600" dirty="0" smtClean="0"/>
              <a:t>или</a:t>
            </a:r>
          </a:p>
          <a:p>
            <a:r>
              <a:rPr lang="ru-RU" sz="1600" i="1" dirty="0"/>
              <a:t>«&lt;адрес веб-сайта&gt;/</a:t>
            </a:r>
            <a:r>
              <a:rPr lang="ru-RU" sz="1600" i="1" dirty="0" err="1"/>
              <a:t>открытыеданные</a:t>
            </a:r>
            <a:r>
              <a:rPr lang="ru-RU" sz="1600" i="1" dirty="0"/>
              <a:t>/реестроткрытыхданных.csv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2121" y="1517966"/>
            <a:ext cx="7804335" cy="628721"/>
          </a:xfrm>
          <a:prstGeom prst="roundRect">
            <a:avLst>
              <a:gd name="adj" fmla="val 10464"/>
            </a:avLst>
          </a:prstGeom>
          <a:solidFill>
            <a:schemeClr val="bg1"/>
          </a:solidFill>
          <a:ln w="19050">
            <a:solidFill>
              <a:srgbClr val="00448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539938"/>
            <a:ext cx="71378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448E"/>
                </a:solidFill>
              </a:rPr>
              <a:t>РЕЕСТР СОДЕРЖИТ ИНФОРМАЦИЮ ПО ВСЕМ НАБОРАМ ДАННЫХ ОРГАНА ВЛАСТИ</a:t>
            </a:r>
            <a:r>
              <a:rPr lang="en-US" sz="1600" b="1" dirty="0" smtClean="0">
                <a:solidFill>
                  <a:srgbClr val="00448E"/>
                </a:solidFill>
              </a:rPr>
              <a:t>:</a:t>
            </a:r>
            <a:endParaRPr lang="ru-RU" sz="1400" b="1" dirty="0">
              <a:solidFill>
                <a:srgbClr val="00448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2827" y="1484784"/>
            <a:ext cx="686717" cy="68671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448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448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29544" y="2254703"/>
            <a:ext cx="7446912" cy="648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500"/>
              </a:spcAft>
              <a:buClr>
                <a:srgbClr val="00448E"/>
              </a:buClr>
              <a:buFont typeface="Wingdings" pitchFamily="2" charset="2"/>
              <a:buChar char="§"/>
            </a:pPr>
            <a:r>
              <a:rPr lang="ru-RU" sz="1600" dirty="0"/>
              <a:t>Название набора данных</a:t>
            </a:r>
          </a:p>
          <a:p>
            <a:pPr marL="285750" indent="-285750">
              <a:spcAft>
                <a:spcPts val="500"/>
              </a:spcAft>
              <a:buClr>
                <a:srgbClr val="00448E"/>
              </a:buClr>
              <a:buFont typeface="Wingdings" pitchFamily="2" charset="2"/>
              <a:buChar char="§"/>
            </a:pPr>
            <a:r>
              <a:rPr lang="ru-RU" sz="1600" dirty="0"/>
              <a:t>Ссылка на страницу набора </a:t>
            </a:r>
            <a:r>
              <a:rPr lang="ru-RU" sz="1600" dirty="0" smtClean="0"/>
              <a:t>данных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945" y="3027497"/>
            <a:ext cx="7675511" cy="504000"/>
          </a:xfrm>
          <a:prstGeom prst="roundRect">
            <a:avLst>
              <a:gd name="adj" fmla="val 10464"/>
            </a:avLst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3110220"/>
            <a:ext cx="71378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РЕЕСТР ГОТОВИТСЯ К ПУБЛИКАЦИИ  В ФОРМАТЕ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CSV</a:t>
            </a:r>
            <a:endParaRPr lang="ru-RU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42827" y="2936138"/>
            <a:ext cx="686717" cy="68671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18" y="1581082"/>
            <a:ext cx="344734" cy="49411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85" y="3063496"/>
            <a:ext cx="432000" cy="432000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872121" y="3939246"/>
            <a:ext cx="7804335" cy="630000"/>
          </a:xfrm>
          <a:prstGeom prst="roundRect">
            <a:avLst>
              <a:gd name="adj" fmla="val 10464"/>
            </a:avLst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3961858"/>
            <a:ext cx="7330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-3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РЕЕСТР ПУБЛИКУЕТСЯ НА ГЛАВНОЙ СТРАНИЦЕ РАЗДЕЛА ОТКРЫТЫХ ДАННЫХ В ЧЕЛОВЕКОЧИТАЕМОМ ФОРМАТЕ ( </a:t>
            </a:r>
            <a:r>
              <a:rPr lang="en-US" sz="1600" b="1" spc="-3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HTML) </a:t>
            </a:r>
            <a:r>
              <a:rPr lang="ru-RU" sz="1600" b="1" spc="-3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МАШИНОЧИТАЕМОМ ФОРМАТЕ (</a:t>
            </a:r>
            <a:r>
              <a:rPr lang="en-US" sz="1600" b="1" spc="-3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CSV)</a:t>
            </a:r>
            <a:endParaRPr lang="ru-RU" sz="1600" b="1" spc="-3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28763" y="3910887"/>
            <a:ext cx="686717" cy="68671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52" y="4054047"/>
            <a:ext cx="533865" cy="400398"/>
          </a:xfrm>
          <a:prstGeom prst="roundRect">
            <a:avLst>
              <a:gd name="adj" fmla="val 2969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5" name="Скругленный прямоугольник 24"/>
          <p:cNvSpPr/>
          <p:nvPr/>
        </p:nvSpPr>
        <p:spPr>
          <a:xfrm>
            <a:off x="997670" y="5010358"/>
            <a:ext cx="7675511" cy="504000"/>
          </a:xfrm>
          <a:prstGeom prst="roundRect">
            <a:avLst>
              <a:gd name="adj" fmla="val 10464"/>
            </a:avLst>
          </a:prstGeom>
          <a:solidFill>
            <a:schemeClr val="bg1"/>
          </a:solidFill>
          <a:ln w="19050">
            <a:solidFill>
              <a:srgbClr val="C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328365" y="5093081"/>
            <a:ext cx="71378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ССЫЛКА НА РЕЕСТР ДОЛЖНА БЫТЬ ВИДА</a:t>
            </a:r>
            <a:r>
              <a:rPr lang="en-US" sz="1600" b="1" dirty="0" smtClean="0">
                <a:solidFill>
                  <a:srgbClr val="C00000"/>
                </a:solidFill>
              </a:rPr>
              <a:t>: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39552" y="4918999"/>
            <a:ext cx="686717" cy="686717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2110" y="5108469"/>
            <a:ext cx="808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00000"/>
                </a:solidFill>
              </a:rPr>
              <a:t>http://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0"/>
            <a:ext cx="9220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448E"/>
                </a:solidFill>
                <a:latin typeface="Georgia" pitchFamily="18" charset="0"/>
              </a:rPr>
              <a:t>Спасибо за внимание</a:t>
            </a:r>
            <a:r>
              <a:rPr lang="en-US" sz="4800" b="1" dirty="0">
                <a:solidFill>
                  <a:srgbClr val="00448E"/>
                </a:solidFill>
                <a:latin typeface="Georgia" pitchFamily="18" charset="0"/>
              </a:rPr>
              <a:t>!</a:t>
            </a:r>
            <a:endParaRPr lang="ru-RU" sz="4800" b="1" dirty="0">
              <a:solidFill>
                <a:srgbClr val="00448E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525010" cy="514350"/>
          </a:xfrm>
        </p:spPr>
        <p:txBody>
          <a:bodyPr/>
          <a:lstStyle/>
          <a:p>
            <a:r>
              <a:rPr lang="ru-RU" sz="1800" dirty="0" smtClean="0"/>
              <a:t>ДЛЯ ЧЕГО НЕОБХОДИМЫ МЕТОДИЧЕСКИЕ РЕКОМЕНДАЦИИ</a:t>
            </a:r>
            <a:endParaRPr lang="ru-RU" sz="1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755576" y="2852936"/>
            <a:ext cx="770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403649" y="1916832"/>
            <a:ext cx="7091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Облегчить сотрудникам органов власти процесс публикации  открытых </a:t>
            </a:r>
            <a:r>
              <a:rPr lang="ru-RU" sz="2000" dirty="0" smtClean="0"/>
              <a:t>данных.</a:t>
            </a:r>
            <a:endParaRPr lang="ru-RU" sz="20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1403648" y="3068960"/>
            <a:ext cx="7091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Обеспечить удобство и единство поиска и доступа к открытым данных для граждан и </a:t>
            </a:r>
            <a:r>
              <a:rPr lang="ru-RU" sz="2000" dirty="0" smtClean="0"/>
              <a:t>бизнеса.</a:t>
            </a:r>
            <a:endParaRPr lang="ru-RU" sz="2000" dirty="0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755576" y="4017838"/>
            <a:ext cx="770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1403648" y="4233862"/>
            <a:ext cx="7091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Обеспечить удобство поиска открытых данных и информации о них автоматизированным системам мониторинга, а также независимым приложениям, разрабатываемых на открытых </a:t>
            </a:r>
            <a:r>
              <a:rPr lang="ru-RU" sz="2000" dirty="0" smtClean="0"/>
              <a:t>данных.</a:t>
            </a:r>
            <a:endParaRPr lang="ru-RU" sz="2000" dirty="0"/>
          </a:p>
        </p:txBody>
      </p:sp>
      <p:sp>
        <p:nvSpPr>
          <p:cNvPr id="14" name="Овал 13"/>
          <p:cNvSpPr/>
          <p:nvPr/>
        </p:nvSpPr>
        <p:spPr>
          <a:xfrm>
            <a:off x="767721" y="2015103"/>
            <a:ext cx="593804" cy="59380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448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448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67721" y="3153096"/>
            <a:ext cx="593804" cy="59380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448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448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67720" y="4390948"/>
            <a:ext cx="593804" cy="59380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448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448E"/>
              </a:solidFill>
            </a:endParaRPr>
          </a:p>
        </p:txBody>
      </p:sp>
      <p:pic>
        <p:nvPicPr>
          <p:cNvPr id="1026" name="Picture 2" descr="D:\work\для дизайна\иконки\професии\minister_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25" y="2095807"/>
            <a:ext cx="432396" cy="43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ork\для дизайна\иконки\люди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37" y="3253839"/>
            <a:ext cx="267370" cy="39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work\+ в портфоло\РУСЛАН\руслан иконки\171_Total-Network-Inventor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26" y="4489850"/>
            <a:ext cx="340391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0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44624"/>
            <a:ext cx="7525010" cy="514350"/>
          </a:xfrm>
        </p:spPr>
        <p:txBody>
          <a:bodyPr/>
          <a:lstStyle/>
          <a:p>
            <a:r>
              <a:rPr lang="ru-RU" sz="1800" dirty="0" smtClean="0"/>
              <a:t>НЕОБХОДИМЫЕ ДЕЙСТВИЯ ПРИ ПУБЛИКАЦИИ НАБОРОВ ДАННЫХ</a:t>
            </a:r>
            <a:endParaRPr lang="ru-RU" sz="1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94136" y="128992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448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k-UA" sz="2400" b="1" dirty="0">
              <a:solidFill>
                <a:srgbClr val="0044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0084" y="1380791"/>
            <a:ext cx="6494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ПОДГОТОВИТЬ РАЗДЕЛ  ОТКРЫТЫХ ДАННЫХ НА САЙТЕ ВЕДОМСТВА</a:t>
            </a:r>
            <a:endParaRPr lang="ru-RU" sz="1400" b="1" dirty="0"/>
          </a:p>
        </p:txBody>
      </p:sp>
      <p:sp>
        <p:nvSpPr>
          <p:cNvPr id="3" name="Нашивка 2"/>
          <p:cNvSpPr/>
          <p:nvPr/>
        </p:nvSpPr>
        <p:spPr>
          <a:xfrm>
            <a:off x="1475980" y="1380791"/>
            <a:ext cx="216024" cy="279937"/>
          </a:xfrm>
          <a:prstGeom prst="chevron">
            <a:avLst/>
          </a:prstGeom>
          <a:solidFill>
            <a:srgbClr val="00448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64696" y="1772760"/>
            <a:ext cx="612048" cy="216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1268760"/>
            <a:ext cx="7020416" cy="504000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" name="TextBox 50"/>
          <p:cNvSpPr txBox="1"/>
          <p:nvPr/>
        </p:nvSpPr>
        <p:spPr>
          <a:xfrm>
            <a:off x="1105224" y="200911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448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uk-UA" sz="2400" b="1" dirty="0">
              <a:solidFill>
                <a:srgbClr val="0044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738996" y="2100871"/>
            <a:ext cx="6494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ВЫБРАТЬ НАБОР ДАННЫХ ДЛЯ ПУБЛИКАЦИИ</a:t>
            </a:r>
          </a:p>
        </p:txBody>
      </p:sp>
      <p:sp>
        <p:nvSpPr>
          <p:cNvPr id="53" name="Нашивка 52"/>
          <p:cNvSpPr/>
          <p:nvPr/>
        </p:nvSpPr>
        <p:spPr>
          <a:xfrm>
            <a:off x="1490180" y="2100871"/>
            <a:ext cx="216024" cy="279937"/>
          </a:xfrm>
          <a:prstGeom prst="chevron">
            <a:avLst/>
          </a:prstGeom>
          <a:solidFill>
            <a:srgbClr val="00448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960512" y="1988840"/>
            <a:ext cx="7020416" cy="504000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7" name="TextBox 56"/>
          <p:cNvSpPr txBox="1"/>
          <p:nvPr/>
        </p:nvSpPr>
        <p:spPr>
          <a:xfrm>
            <a:off x="1105224" y="273008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448E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k-UA" sz="2400" b="1" dirty="0">
              <a:solidFill>
                <a:srgbClr val="0044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750084" y="2807029"/>
            <a:ext cx="6494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ПОДГОТОВИТЬ ПАСПОРТ НАБОРА ДАННЫХ</a:t>
            </a:r>
          </a:p>
        </p:txBody>
      </p:sp>
      <p:sp>
        <p:nvSpPr>
          <p:cNvPr id="59" name="Нашивка 58"/>
          <p:cNvSpPr/>
          <p:nvPr/>
        </p:nvSpPr>
        <p:spPr>
          <a:xfrm>
            <a:off x="1501268" y="2820950"/>
            <a:ext cx="216024" cy="279937"/>
          </a:xfrm>
          <a:prstGeom prst="chevron">
            <a:avLst/>
          </a:prstGeom>
          <a:solidFill>
            <a:srgbClr val="00448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971600" y="2708920"/>
            <a:ext cx="7020416" cy="504000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Стрелка вниз 79"/>
          <p:cNvSpPr/>
          <p:nvPr/>
        </p:nvSpPr>
        <p:spPr>
          <a:xfrm>
            <a:off x="4164696" y="2492840"/>
            <a:ext cx="612048" cy="216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3" name="Стрелка вниз 82"/>
          <p:cNvSpPr/>
          <p:nvPr/>
        </p:nvSpPr>
        <p:spPr>
          <a:xfrm>
            <a:off x="4175784" y="3219963"/>
            <a:ext cx="612048" cy="216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6" name="TextBox 85"/>
          <p:cNvSpPr txBox="1"/>
          <p:nvPr/>
        </p:nvSpPr>
        <p:spPr>
          <a:xfrm>
            <a:off x="1105224" y="345016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448E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k-UA" sz="2400" b="1" dirty="0">
              <a:solidFill>
                <a:srgbClr val="0044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761172" y="3541031"/>
            <a:ext cx="6494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ПОДГОТОВИТЬ САМ НАБОР ДАННЫХ К ПУБЛИКАЦИИ</a:t>
            </a:r>
          </a:p>
        </p:txBody>
      </p:sp>
      <p:sp>
        <p:nvSpPr>
          <p:cNvPr id="88" name="Нашивка 87"/>
          <p:cNvSpPr/>
          <p:nvPr/>
        </p:nvSpPr>
        <p:spPr>
          <a:xfrm>
            <a:off x="1487068" y="3541031"/>
            <a:ext cx="216024" cy="279937"/>
          </a:xfrm>
          <a:prstGeom prst="chevron">
            <a:avLst/>
          </a:prstGeom>
          <a:solidFill>
            <a:srgbClr val="00448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9" name="Стрелка вниз 88"/>
          <p:cNvSpPr/>
          <p:nvPr/>
        </p:nvSpPr>
        <p:spPr>
          <a:xfrm>
            <a:off x="4175784" y="3933000"/>
            <a:ext cx="612048" cy="216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82688" y="3429000"/>
            <a:ext cx="7020416" cy="504000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TextBox 90"/>
          <p:cNvSpPr txBox="1"/>
          <p:nvPr/>
        </p:nvSpPr>
        <p:spPr>
          <a:xfrm>
            <a:off x="1116312" y="416935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448E"/>
                </a:solidFill>
                <a:latin typeface="Arial" pitchFamily="34" charset="0"/>
                <a:cs typeface="Arial" pitchFamily="34" charset="0"/>
              </a:rPr>
              <a:t>5</a:t>
            </a:r>
            <a:endParaRPr lang="uk-UA" sz="2400" b="1" dirty="0">
              <a:solidFill>
                <a:srgbClr val="0044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763688" y="4941168"/>
            <a:ext cx="6494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ПОДГОТОВИТЬ И ОПУБЛИКОВАТЬ  РЕЕСТР ВСЕХ ОТКРЫТЫХ ДАННЫХ</a:t>
            </a:r>
          </a:p>
        </p:txBody>
      </p:sp>
      <p:sp>
        <p:nvSpPr>
          <p:cNvPr id="93" name="Нашивка 92"/>
          <p:cNvSpPr/>
          <p:nvPr/>
        </p:nvSpPr>
        <p:spPr>
          <a:xfrm>
            <a:off x="1501268" y="4261111"/>
            <a:ext cx="216024" cy="279937"/>
          </a:xfrm>
          <a:prstGeom prst="chevron">
            <a:avLst/>
          </a:prstGeom>
          <a:solidFill>
            <a:srgbClr val="00448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971600" y="4149080"/>
            <a:ext cx="7020416" cy="504000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TextBox 94"/>
          <p:cNvSpPr txBox="1"/>
          <p:nvPr/>
        </p:nvSpPr>
        <p:spPr>
          <a:xfrm>
            <a:off x="1116312" y="489032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448E"/>
                </a:solidFill>
                <a:latin typeface="Arial" pitchFamily="34" charset="0"/>
                <a:cs typeface="Arial" pitchFamily="34" charset="0"/>
              </a:rPr>
              <a:t>6</a:t>
            </a:r>
            <a:endParaRPr lang="uk-UA" sz="2400" b="1" dirty="0">
              <a:solidFill>
                <a:srgbClr val="0044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763688" y="4221088"/>
            <a:ext cx="6494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ОПУБЛИКОВАТЬ ПАСПОРТ НАБОРА ДАННЫХ И САМ НАБОР ДАННЫХ </a:t>
            </a:r>
          </a:p>
        </p:txBody>
      </p:sp>
      <p:sp>
        <p:nvSpPr>
          <p:cNvPr id="97" name="Нашивка 96"/>
          <p:cNvSpPr/>
          <p:nvPr/>
        </p:nvSpPr>
        <p:spPr>
          <a:xfrm>
            <a:off x="1512356" y="4981190"/>
            <a:ext cx="216024" cy="279937"/>
          </a:xfrm>
          <a:prstGeom prst="chevron">
            <a:avLst/>
          </a:prstGeom>
          <a:solidFill>
            <a:srgbClr val="00448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982688" y="4869160"/>
            <a:ext cx="7020416" cy="504000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Стрелка вниз 98"/>
          <p:cNvSpPr/>
          <p:nvPr/>
        </p:nvSpPr>
        <p:spPr>
          <a:xfrm>
            <a:off x="4175784" y="4653080"/>
            <a:ext cx="612048" cy="216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Стрелка вниз 99"/>
          <p:cNvSpPr/>
          <p:nvPr/>
        </p:nvSpPr>
        <p:spPr>
          <a:xfrm>
            <a:off x="4186872" y="5380203"/>
            <a:ext cx="612048" cy="216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TextBox 100"/>
          <p:cNvSpPr txBox="1"/>
          <p:nvPr/>
        </p:nvSpPr>
        <p:spPr>
          <a:xfrm>
            <a:off x="1105224" y="568244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448E"/>
                </a:solidFill>
                <a:latin typeface="Arial" pitchFamily="34" charset="0"/>
                <a:cs typeface="Arial" pitchFamily="34" charset="0"/>
              </a:rPr>
              <a:t>7</a:t>
            </a:r>
            <a:endParaRPr lang="uk-UA" sz="2400" b="1" dirty="0">
              <a:solidFill>
                <a:srgbClr val="0044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752997" y="5651666"/>
            <a:ext cx="6494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РЕГУЛЯРНО ОБНОВЛЯТЬ НАБОР ДАННЫХ И ОТСЛЕЖИВАТЬ СООБЩЕНИЯ ПОЛУЧЕННЫЕ ПО ОБРАТНОЙ СВЯЗИ</a:t>
            </a:r>
          </a:p>
        </p:txBody>
      </p:sp>
      <p:sp>
        <p:nvSpPr>
          <p:cNvPr id="103" name="Нашивка 102"/>
          <p:cNvSpPr/>
          <p:nvPr/>
        </p:nvSpPr>
        <p:spPr>
          <a:xfrm>
            <a:off x="1481220" y="5773307"/>
            <a:ext cx="216024" cy="279937"/>
          </a:xfrm>
          <a:prstGeom prst="chevron">
            <a:avLst/>
          </a:prstGeom>
          <a:solidFill>
            <a:srgbClr val="00448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971600" y="5589240"/>
            <a:ext cx="7020416" cy="648072"/>
          </a:xfrm>
          <a:prstGeom prst="round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09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525010" cy="514350"/>
          </a:xfrm>
        </p:spPr>
        <p:txBody>
          <a:bodyPr/>
          <a:lstStyle/>
          <a:p>
            <a:r>
              <a:rPr lang="ru-RU" sz="1800" dirty="0" smtClean="0"/>
              <a:t>СОСТАВ РАЗДЕЛА ОТКРЫТЫХ ДАННЫХ НА САЙТЕ ВЕДОМСТВА </a:t>
            </a:r>
            <a:endParaRPr lang="ru-RU" sz="1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913889" y="1448684"/>
            <a:ext cx="432000" cy="432000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solidFill>
              <a:srgbClr val="00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448E"/>
                </a:solidFill>
              </a:rPr>
              <a:t>1</a:t>
            </a:r>
            <a:endParaRPr lang="ru-RU" sz="2000" b="1" dirty="0">
              <a:solidFill>
                <a:srgbClr val="00448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48488" y="1372296"/>
            <a:ext cx="718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448E"/>
                </a:solidFill>
              </a:rPr>
              <a:t>Единый формат ссылки на раздел открытых данных</a:t>
            </a:r>
            <a:r>
              <a:rPr lang="en-US" sz="1600" b="1" dirty="0">
                <a:solidFill>
                  <a:srgbClr val="00448E"/>
                </a:solidFill>
              </a:rPr>
              <a:t>:</a:t>
            </a:r>
            <a:r>
              <a:rPr lang="ru-RU" sz="1600" b="1" dirty="0">
                <a:solidFill>
                  <a:srgbClr val="00448E"/>
                </a:solidFill>
              </a:rPr>
              <a:t> </a:t>
            </a:r>
            <a:endParaRPr lang="ru-RU" sz="1600" b="1" dirty="0" smtClean="0">
              <a:solidFill>
                <a:srgbClr val="00448E"/>
              </a:solidFill>
            </a:endParaRPr>
          </a:p>
          <a:p>
            <a:r>
              <a:rPr lang="ru-RU" sz="1600" dirty="0" smtClean="0"/>
              <a:t>&lt;</a:t>
            </a:r>
            <a:r>
              <a:rPr lang="ru-RU" sz="1600" dirty="0"/>
              <a:t>адрес веб-сайта&gt;/</a:t>
            </a:r>
            <a:r>
              <a:rPr lang="ru-RU" sz="1600" dirty="0" err="1"/>
              <a:t>opendata</a:t>
            </a:r>
            <a:r>
              <a:rPr lang="ru-RU" sz="1600" dirty="0"/>
              <a:t>/</a:t>
            </a:r>
            <a:r>
              <a:rPr lang="en-US" sz="1600" dirty="0"/>
              <a:t> </a:t>
            </a:r>
            <a:r>
              <a:rPr lang="ru-RU" sz="1600" dirty="0"/>
              <a:t>или &lt;адрес веб-сайта&gt;/</a:t>
            </a:r>
            <a:r>
              <a:rPr lang="ru-RU" sz="1600" dirty="0" err="1"/>
              <a:t>открытыеданные</a:t>
            </a:r>
            <a:r>
              <a:rPr lang="ru-RU" sz="1600" dirty="0"/>
              <a:t>/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33969" y="2100075"/>
            <a:ext cx="759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913429" y="2281901"/>
            <a:ext cx="432000" cy="432000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solidFill>
              <a:srgbClr val="00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448E"/>
                </a:solidFill>
              </a:rPr>
              <a:t>2</a:t>
            </a:r>
            <a:endParaRPr lang="ru-RU" sz="2000" b="1" dirty="0">
              <a:solidFill>
                <a:srgbClr val="00448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48488" y="2344012"/>
            <a:ext cx="71311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Ссылка на раздел открытых данных с главной страницы </a:t>
            </a:r>
            <a:r>
              <a:rPr lang="ru-RU" sz="1600" dirty="0" smtClean="0"/>
              <a:t>сайта</a:t>
            </a:r>
            <a:endParaRPr lang="ru-RU" sz="16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33509" y="2933292"/>
            <a:ext cx="759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913889" y="3104868"/>
            <a:ext cx="432000" cy="432000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solidFill>
              <a:srgbClr val="00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448E"/>
                </a:solidFill>
              </a:rPr>
              <a:t>3</a:t>
            </a:r>
            <a:endParaRPr lang="ru-RU" sz="2000" b="1" dirty="0">
              <a:solidFill>
                <a:srgbClr val="00448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48028" y="3028480"/>
            <a:ext cx="7131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Визуально в </a:t>
            </a:r>
            <a:r>
              <a:rPr lang="en-US" sz="1600" dirty="0"/>
              <a:t>HTML </a:t>
            </a:r>
            <a:r>
              <a:rPr lang="ru-RU" sz="1600" dirty="0"/>
              <a:t>формате, а также приложенным </a:t>
            </a:r>
            <a:r>
              <a:rPr lang="en-US" sz="1600" dirty="0"/>
              <a:t>CSV</a:t>
            </a:r>
            <a:r>
              <a:rPr lang="ru-RU" sz="1600" dirty="0"/>
              <a:t> файлом реестр всех открытых данных ведомства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933969" y="3756259"/>
            <a:ext cx="759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913429" y="3938085"/>
            <a:ext cx="432000" cy="432000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solidFill>
              <a:srgbClr val="00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448E"/>
                </a:solidFill>
              </a:rPr>
              <a:t>4</a:t>
            </a:r>
            <a:endParaRPr lang="ru-RU" sz="2000" b="1" dirty="0">
              <a:solidFill>
                <a:srgbClr val="00448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47664" y="3984808"/>
            <a:ext cx="7095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Форма обратной связи либо ссылка на нее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933509" y="4589476"/>
            <a:ext cx="759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913889" y="4761052"/>
            <a:ext cx="432000" cy="432000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solidFill>
              <a:srgbClr val="00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448E"/>
                </a:solidFill>
              </a:rPr>
              <a:t>5</a:t>
            </a:r>
            <a:endParaRPr lang="ru-RU" sz="2000" b="1" dirty="0">
              <a:solidFill>
                <a:srgbClr val="00448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57156" y="4823163"/>
            <a:ext cx="71315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Форма поиска по наборам </a:t>
            </a:r>
            <a:r>
              <a:rPr lang="ru-RU" sz="1600" dirty="0" smtClean="0"/>
              <a:t>данных</a:t>
            </a:r>
            <a:endParaRPr lang="ru-RU" sz="16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933049" y="5390340"/>
            <a:ext cx="759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913429" y="5597636"/>
            <a:ext cx="432000" cy="432000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solidFill>
              <a:srgbClr val="00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448E"/>
                </a:solidFill>
              </a:rPr>
              <a:t>6</a:t>
            </a:r>
            <a:endParaRPr lang="ru-RU" sz="2000" b="1" dirty="0">
              <a:solidFill>
                <a:srgbClr val="00448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47664" y="5644359"/>
            <a:ext cx="71315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Описание </a:t>
            </a:r>
            <a:r>
              <a:rPr lang="ru-RU" sz="1600" dirty="0" smtClean="0"/>
              <a:t>условий </a:t>
            </a:r>
            <a:r>
              <a:rPr lang="ru-RU" sz="1600" dirty="0"/>
              <a:t>использования открытых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5899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949042" y="5251500"/>
            <a:ext cx="7295366" cy="769788"/>
          </a:xfrm>
          <a:prstGeom prst="round2Diag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rgbClr val="00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525010" cy="514350"/>
          </a:xfrm>
        </p:spPr>
        <p:txBody>
          <a:bodyPr/>
          <a:lstStyle/>
          <a:p>
            <a:r>
              <a:rPr lang="ru-RU" sz="2000" dirty="0" smtClean="0"/>
              <a:t>УСЛОВИЯ ИСПОЛЬЗОВАНИЯ ОТКРЫТЫХ ДАННЫХ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9" t="4816" r="16000" b="2838"/>
          <a:stretch/>
        </p:blipFill>
        <p:spPr>
          <a:xfrm>
            <a:off x="949042" y="1652618"/>
            <a:ext cx="566799" cy="56318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19672" y="1641820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ru-RU" sz="1600" b="1" dirty="0">
                <a:solidFill>
                  <a:srgbClr val="C00000"/>
                </a:solidFill>
              </a:rPr>
              <a:t>Не должны требовать </a:t>
            </a:r>
            <a:r>
              <a:rPr lang="ru-RU" sz="1600" dirty="0"/>
              <a:t>от пользователя заключения </a:t>
            </a:r>
            <a:r>
              <a:rPr lang="ru-RU" sz="1600" b="1" dirty="0">
                <a:solidFill>
                  <a:srgbClr val="C00000"/>
                </a:solidFill>
              </a:rPr>
              <a:t>договора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indent="-457200"/>
            <a:r>
              <a:rPr lang="ru-RU" sz="1600" dirty="0" smtClean="0"/>
              <a:t>на </a:t>
            </a:r>
            <a:r>
              <a:rPr lang="ru-RU" sz="1600" dirty="0"/>
              <a:t>использование </a:t>
            </a:r>
            <a:r>
              <a:rPr lang="ru-RU" sz="1600" dirty="0" smtClean="0"/>
              <a:t>данных.</a:t>
            </a:r>
            <a:endParaRPr lang="ru-RU" sz="16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971600" y="2370611"/>
            <a:ext cx="723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9" t="4816" r="16000" b="2838"/>
          <a:stretch/>
        </p:blipFill>
        <p:spPr>
          <a:xfrm>
            <a:off x="949042" y="2516714"/>
            <a:ext cx="566799" cy="563181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1619672" y="2516714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ru-RU" sz="1600" b="1" dirty="0" smtClean="0">
                <a:solidFill>
                  <a:srgbClr val="C00000"/>
                </a:solidFill>
              </a:rPr>
              <a:t>Не </a:t>
            </a:r>
            <a:r>
              <a:rPr lang="ru-RU" sz="1600" b="1" dirty="0">
                <a:solidFill>
                  <a:srgbClr val="C00000"/>
                </a:solidFill>
              </a:rPr>
              <a:t>должны ограничивать </a:t>
            </a:r>
            <a:r>
              <a:rPr lang="ru-RU" sz="1600" dirty="0"/>
              <a:t>их коммерческое и некоммерческое </a:t>
            </a:r>
            <a:r>
              <a:rPr lang="ru-RU" sz="1600" b="1" dirty="0" smtClean="0">
                <a:solidFill>
                  <a:srgbClr val="C00000"/>
                </a:solidFill>
              </a:rPr>
              <a:t>использование.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971600" y="3207747"/>
            <a:ext cx="723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9" t="4816" r="16000" b="2838"/>
          <a:stretch/>
        </p:blipFill>
        <p:spPr>
          <a:xfrm>
            <a:off x="949042" y="3389521"/>
            <a:ext cx="566799" cy="563181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1619672" y="3501834"/>
            <a:ext cx="6624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Не должны </a:t>
            </a:r>
            <a:r>
              <a:rPr lang="ru-RU" sz="1600" dirty="0"/>
              <a:t>предполагать </a:t>
            </a:r>
            <a:r>
              <a:rPr lang="ru-RU" sz="1600" b="1" dirty="0">
                <a:solidFill>
                  <a:srgbClr val="C00000"/>
                </a:solidFill>
              </a:rPr>
              <a:t>платное</a:t>
            </a:r>
            <a:r>
              <a:rPr lang="ru-RU" sz="1600" dirty="0"/>
              <a:t> использование </a:t>
            </a:r>
            <a:r>
              <a:rPr lang="ru-RU" sz="1600" dirty="0" smtClean="0"/>
              <a:t>данных.</a:t>
            </a:r>
            <a:endParaRPr lang="ru-RU" sz="16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971600" y="4107514"/>
            <a:ext cx="723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9" t="4816" r="16000" b="2838"/>
          <a:stretch/>
        </p:blipFill>
        <p:spPr>
          <a:xfrm>
            <a:off x="949042" y="4253617"/>
            <a:ext cx="566799" cy="563181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1619672" y="4365930"/>
            <a:ext cx="6624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Не </a:t>
            </a:r>
            <a:r>
              <a:rPr lang="ru-RU" sz="1600" b="1" dirty="0">
                <a:solidFill>
                  <a:srgbClr val="C00000"/>
                </a:solidFill>
              </a:rPr>
              <a:t>должны требовать регистрации </a:t>
            </a:r>
            <a:r>
              <a:rPr lang="ru-RU" sz="1600" dirty="0"/>
              <a:t>и авторизации при доступе к данным</a:t>
            </a:r>
            <a:r>
              <a:rPr lang="ru-RU" sz="1400" dirty="0"/>
              <a:t>. 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971600" y="4944650"/>
            <a:ext cx="723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971600" y="1506515"/>
            <a:ext cx="7236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971600" y="5344006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Рекомендуется публиковать данные под лицензией </a:t>
            </a:r>
            <a:r>
              <a:rPr lang="en-US" sz="1600" b="1" i="1" dirty="0" smtClean="0">
                <a:solidFill>
                  <a:srgbClr val="00448E"/>
                </a:solidFill>
              </a:rPr>
              <a:t>Creative Commons</a:t>
            </a:r>
            <a:r>
              <a:rPr lang="ru-RU" sz="1600" i="1" dirty="0" smtClean="0"/>
              <a:t>, </a:t>
            </a:r>
          </a:p>
          <a:p>
            <a:pPr algn="ctr"/>
            <a:r>
              <a:rPr lang="ru-RU" sz="1600" i="1" dirty="0" smtClean="0"/>
              <a:t>которая публикуется в открытом доступе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6496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525010" cy="514350"/>
          </a:xfrm>
        </p:spPr>
        <p:txBody>
          <a:bodyPr/>
          <a:lstStyle/>
          <a:p>
            <a:r>
              <a:rPr lang="ru-RU" sz="2000" dirty="0" smtClean="0"/>
              <a:t>КРИТЕРИИ ВЫБОРА НАБОРА ДАННЫХ ДЛЯ ПУБЛИКАЦИИ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72101" y="1916832"/>
            <a:ext cx="7072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dirty="0" smtClean="0"/>
              <a:t>Собираемые органом власти в </a:t>
            </a:r>
            <a:r>
              <a:rPr lang="ru-RU" dirty="0"/>
              <a:t>рамках </a:t>
            </a:r>
            <a:r>
              <a:rPr lang="ru-RU" dirty="0" smtClean="0"/>
              <a:t>полномочий</a:t>
            </a:r>
            <a:r>
              <a:rPr lang="ru-RU" sz="1500" dirty="0"/>
              <a:t> 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1043608" y="1412796"/>
            <a:ext cx="7452000" cy="360000"/>
          </a:xfrm>
          <a:prstGeom prst="homePlate">
            <a:avLst/>
          </a:prstGeom>
          <a:solidFill>
            <a:srgbClr val="004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/>
            <a:r>
              <a:rPr lang="ru-RU" sz="1600" b="1" dirty="0" smtClean="0"/>
              <a:t>ПУБЛИКАЦИИ  ПОДЛЕЖАТ ДАННЫЕ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22" name="Пятиугольник 21"/>
          <p:cNvSpPr/>
          <p:nvPr/>
        </p:nvSpPr>
        <p:spPr>
          <a:xfrm>
            <a:off x="1092489" y="2475785"/>
            <a:ext cx="7452000" cy="360000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/>
            <a:r>
              <a:rPr lang="ru-RU" sz="1600" b="1" dirty="0" smtClean="0"/>
              <a:t>ИСКЛЮЧЕНИЯ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52072" y="2996952"/>
            <a:ext cx="707230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/>
              <a:t>Персональные данные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/>
              <a:t>Данные, которые являются государственной </a:t>
            </a:r>
            <a:r>
              <a:rPr lang="ru-RU" sz="1600" dirty="0" smtClean="0"/>
              <a:t>тайной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/>
              <a:t>Любые данные, доступ к которым ограничен законодательством РФ</a:t>
            </a:r>
            <a:endParaRPr lang="ru-RU" sz="1600" dirty="0"/>
          </a:p>
        </p:txBody>
      </p:sp>
      <p:sp>
        <p:nvSpPr>
          <p:cNvPr id="24" name="Нашивка 23"/>
          <p:cNvSpPr/>
          <p:nvPr/>
        </p:nvSpPr>
        <p:spPr>
          <a:xfrm>
            <a:off x="1043607" y="2026875"/>
            <a:ext cx="128494" cy="152400"/>
          </a:xfrm>
          <a:prstGeom prst="chevron">
            <a:avLst/>
          </a:prstGeom>
          <a:solidFill>
            <a:srgbClr val="004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Нашивка 44"/>
          <p:cNvSpPr/>
          <p:nvPr/>
        </p:nvSpPr>
        <p:spPr>
          <a:xfrm>
            <a:off x="1023577" y="3098662"/>
            <a:ext cx="128494" cy="1524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Нашивка 45"/>
          <p:cNvSpPr/>
          <p:nvPr/>
        </p:nvSpPr>
        <p:spPr>
          <a:xfrm>
            <a:off x="1023577" y="3429000"/>
            <a:ext cx="128494" cy="1524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1023969" y="3356992"/>
            <a:ext cx="745200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504000" y="1268760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448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44000" rtlCol="0" anchor="ctr"/>
          <a:lstStyle/>
          <a:p>
            <a:pPr marL="285750" indent="-285750" algn="ctr">
              <a:buClr>
                <a:srgbClr val="00448E"/>
              </a:buClr>
              <a:buFont typeface="Wingdings" pitchFamily="2" charset="2"/>
              <a:buChar char="ü"/>
            </a:pP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1" name="Овал 50"/>
          <p:cNvSpPr/>
          <p:nvPr/>
        </p:nvSpPr>
        <p:spPr>
          <a:xfrm>
            <a:off x="548672" y="2331409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!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>
            <a:off x="962225" y="3928654"/>
            <a:ext cx="7452000" cy="360000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/>
            <a:r>
              <a:rPr lang="ru-RU" sz="1600" b="1" dirty="0" smtClean="0"/>
              <a:t>ПРИОРИТЕТНЫЕ ДАННЫЕ ДЛЯ ПУБЛИКАЦИИ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152072" y="4437112"/>
            <a:ext cx="707230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dirty="0" smtClean="0"/>
              <a:t>Данные в соответствии с требования 8 ФЗ</a:t>
            </a:r>
          </a:p>
          <a:p>
            <a:pPr lvl="0">
              <a:spcAft>
                <a:spcPts val="600"/>
              </a:spcAft>
            </a:pPr>
            <a:r>
              <a:rPr lang="ru-RU" dirty="0" smtClean="0"/>
              <a:t>Востребованные</a:t>
            </a:r>
            <a:r>
              <a:rPr lang="en-US" dirty="0" smtClean="0"/>
              <a:t> </a:t>
            </a:r>
            <a:r>
              <a:rPr lang="ru-RU" dirty="0"/>
              <a:t>обществом и бизнесом</a:t>
            </a:r>
          </a:p>
          <a:p>
            <a:pPr lvl="0">
              <a:spcAft>
                <a:spcPts val="600"/>
              </a:spcAft>
            </a:pPr>
            <a:r>
              <a:rPr lang="ru-RU" dirty="0"/>
              <a:t>Высокой степени готовности (не требующие дополнительных усилий для обработки при публикации)</a:t>
            </a:r>
          </a:p>
          <a:p>
            <a:pPr lvl="0">
              <a:spcAft>
                <a:spcPts val="600"/>
              </a:spcAft>
            </a:pPr>
            <a:r>
              <a:rPr lang="ru-RU" dirty="0"/>
              <a:t>Не требующие финансовых вложений </a:t>
            </a:r>
          </a:p>
        </p:txBody>
      </p:sp>
      <p:sp>
        <p:nvSpPr>
          <p:cNvPr id="56" name="Нашивка 55"/>
          <p:cNvSpPr/>
          <p:nvPr/>
        </p:nvSpPr>
        <p:spPr>
          <a:xfrm>
            <a:off x="1043607" y="4532496"/>
            <a:ext cx="128494" cy="15240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1043607" y="5388208"/>
            <a:ext cx="128494" cy="15240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1043999" y="4832968"/>
            <a:ext cx="745200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вал 58"/>
          <p:cNvSpPr/>
          <p:nvPr/>
        </p:nvSpPr>
        <p:spPr>
          <a:xfrm>
            <a:off x="439752" y="3784618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№1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" name="Нашивка 60"/>
          <p:cNvSpPr/>
          <p:nvPr/>
        </p:nvSpPr>
        <p:spPr>
          <a:xfrm>
            <a:off x="1043608" y="5877272"/>
            <a:ext cx="128494" cy="15240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1044000" y="5805264"/>
            <a:ext cx="745200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ашивка 24"/>
          <p:cNvSpPr/>
          <p:nvPr/>
        </p:nvSpPr>
        <p:spPr>
          <a:xfrm>
            <a:off x="1023577" y="4932784"/>
            <a:ext cx="128494" cy="15240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044000" y="5157192"/>
            <a:ext cx="745200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ашивка 26"/>
          <p:cNvSpPr/>
          <p:nvPr/>
        </p:nvSpPr>
        <p:spPr>
          <a:xfrm>
            <a:off x="1043608" y="3708648"/>
            <a:ext cx="128494" cy="1524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525010" cy="514350"/>
          </a:xfrm>
        </p:spPr>
        <p:txBody>
          <a:bodyPr/>
          <a:lstStyle/>
          <a:p>
            <a:r>
              <a:rPr lang="ru-RU" sz="2000" dirty="0" smtClean="0"/>
              <a:t>ПАСПОРТ НАБОРА  ДАННЫХ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268760"/>
            <a:ext cx="7776864" cy="5178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750" indent="-285750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Идентификационный номер (код) набора </a:t>
            </a:r>
            <a:r>
              <a:rPr lang="ru-RU" sz="1600" dirty="0" smtClean="0"/>
              <a:t>данных</a:t>
            </a:r>
          </a:p>
          <a:p>
            <a:pPr marL="357750" indent="-285750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Наименование набора данных</a:t>
            </a:r>
            <a:endParaRPr lang="ru-RU" sz="1600" dirty="0">
              <a:ea typeface="Calibri"/>
            </a:endParaRPr>
          </a:p>
          <a:p>
            <a:pPr marL="357750" indent="-285750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Описание набора данных</a:t>
            </a:r>
            <a:endParaRPr lang="ru-RU" sz="1600" dirty="0">
              <a:ea typeface="Calibri"/>
            </a:endParaRPr>
          </a:p>
          <a:p>
            <a:pPr marL="357750" indent="-285750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Владелец  набора данных</a:t>
            </a:r>
            <a:endParaRPr lang="ru-RU" sz="1600" dirty="0">
              <a:ea typeface="Calibri"/>
            </a:endParaRPr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Ответственное лицо 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Телефон ответственного лица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Адрес электронной почты ответственного лица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 err="1"/>
              <a:t>Гиперсылка</a:t>
            </a:r>
            <a:r>
              <a:rPr lang="ru-RU" sz="1600" dirty="0"/>
              <a:t> (URL) на набор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Формат данных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Описание структуры набора данных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Дата первой публикации набора данных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Дата последнего внесения изменений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Содержание последнего изменения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Комментарий к последнему изменению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 err="1"/>
              <a:t>Гипрессылка</a:t>
            </a:r>
            <a:r>
              <a:rPr lang="ru-RU" sz="1600" dirty="0"/>
              <a:t> (URL) на список предыдущих версий набора данных, если он есть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Периодичность актуализации набора данных</a:t>
            </a:r>
            <a:endParaRPr lang="uk-UA" sz="1600" dirty="0"/>
          </a:p>
          <a:p>
            <a:pPr marL="361950" indent="-276225" fontAlgn="ctr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r>
              <a:rPr lang="ru-RU" sz="1600" dirty="0"/>
              <a:t>Ключевые слова, соответствующие содержанию набора данных</a:t>
            </a:r>
            <a:endParaRPr lang="uk-UA" sz="1600" dirty="0"/>
          </a:p>
          <a:p>
            <a:pPr marL="361950" indent="-276225"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Ø"/>
            </a:pPr>
            <a:endParaRPr lang="ru-RU" sz="160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67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вправо 40"/>
          <p:cNvSpPr/>
          <p:nvPr/>
        </p:nvSpPr>
        <p:spPr>
          <a:xfrm rot="5400000">
            <a:off x="3417103" y="3894904"/>
            <a:ext cx="521752" cy="37219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900855" y="3140968"/>
            <a:ext cx="3785337" cy="6759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971600" y="5338695"/>
            <a:ext cx="7560840" cy="1042633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525010" cy="514350"/>
          </a:xfrm>
        </p:spPr>
        <p:txBody>
          <a:bodyPr/>
          <a:lstStyle/>
          <a:p>
            <a:r>
              <a:rPr lang="ru-RU" sz="2000" dirty="0" smtClean="0"/>
              <a:t>ПОДГОТОВКА НАБОРА ДАННЫХ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63440" y="4360505"/>
            <a:ext cx="2954770" cy="6759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45183" y="5521458"/>
            <a:ext cx="74536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dirty="0"/>
              <a:t>У каждого набора должна быть своя постоянна </a:t>
            </a:r>
            <a:r>
              <a:rPr lang="ru-RU" sz="1600" dirty="0" err="1"/>
              <a:t>гиперс</a:t>
            </a:r>
            <a:r>
              <a:rPr lang="en-US" sz="1600" dirty="0"/>
              <a:t>c</a:t>
            </a:r>
            <a:r>
              <a:rPr lang="ru-RU" sz="1600" dirty="0" err="1"/>
              <a:t>ылка</a:t>
            </a:r>
            <a:r>
              <a:rPr lang="ru-RU" sz="1600" dirty="0"/>
              <a:t> </a:t>
            </a:r>
            <a:r>
              <a:rPr lang="ru-RU" sz="1600" dirty="0" smtClean="0"/>
              <a:t>(по </a:t>
            </a:r>
            <a:r>
              <a:rPr lang="ru-RU" sz="1600" dirty="0"/>
              <a:t>форме</a:t>
            </a:r>
            <a:r>
              <a:rPr lang="ru-RU" sz="16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Наборы, </a:t>
            </a:r>
            <a:r>
              <a:rPr lang="ru-RU" sz="1600" dirty="0"/>
              <a:t>которые превышают </a:t>
            </a:r>
            <a:r>
              <a:rPr lang="ru-RU" sz="1600" dirty="0" smtClean="0"/>
              <a:t>по </a:t>
            </a:r>
            <a:r>
              <a:rPr lang="ru-RU" sz="1600" dirty="0"/>
              <a:t>объему 10 </a:t>
            </a:r>
            <a:r>
              <a:rPr lang="ru-RU" sz="1600" dirty="0" err="1" smtClean="0"/>
              <a:t>мб</a:t>
            </a:r>
            <a:r>
              <a:rPr lang="ru-RU" sz="1600" dirty="0" smtClean="0"/>
              <a:t>,  лучше публиковать </a:t>
            </a:r>
            <a:r>
              <a:rPr lang="ru-RU" sz="1600" dirty="0"/>
              <a:t>в формате </a:t>
            </a:r>
            <a:r>
              <a:rPr lang="en-US" sz="1600" dirty="0"/>
              <a:t>ZIP</a:t>
            </a:r>
            <a:r>
              <a:rPr lang="ru-RU" sz="1600" dirty="0"/>
              <a:t> </a:t>
            </a:r>
          </a:p>
        </p:txBody>
      </p:sp>
      <p:sp>
        <p:nvSpPr>
          <p:cNvPr id="17" name="Нашивка 16"/>
          <p:cNvSpPr/>
          <p:nvPr/>
        </p:nvSpPr>
        <p:spPr>
          <a:xfrm>
            <a:off x="1211677" y="5607699"/>
            <a:ext cx="128494" cy="1524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1216688" y="6012904"/>
            <a:ext cx="128494" cy="1524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039136" y="4239717"/>
            <a:ext cx="917475" cy="91747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978980" y="4436845"/>
            <a:ext cx="2339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CSV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формат</a:t>
            </a:r>
          </a:p>
          <a:p>
            <a:r>
              <a:rPr lang="ru-RU" sz="1200" b="1" i="1" dirty="0" smtClean="0"/>
              <a:t>для </a:t>
            </a:r>
            <a:r>
              <a:rPr lang="ru-RU" sz="1200" b="1" i="1" dirty="0"/>
              <a:t>простых линейных </a:t>
            </a:r>
            <a:r>
              <a:rPr lang="ru-RU" sz="1200" b="1" i="1" dirty="0" smtClean="0"/>
              <a:t>таблиц</a:t>
            </a:r>
            <a:endParaRPr lang="ru-RU" sz="1200" b="1" i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23807" y="4341876"/>
            <a:ext cx="2724771" cy="6759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999503" y="4221088"/>
            <a:ext cx="917475" cy="91747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939347" y="4436845"/>
            <a:ext cx="2020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448E"/>
                </a:solidFill>
              </a:rPr>
              <a:t>ХМ</a:t>
            </a:r>
            <a:r>
              <a:rPr lang="en-US" sz="1600" b="1" dirty="0">
                <a:solidFill>
                  <a:srgbClr val="00448E"/>
                </a:solidFill>
              </a:rPr>
              <a:t>L </a:t>
            </a:r>
            <a:endParaRPr lang="ru-RU" sz="1600" b="1" dirty="0" smtClean="0">
              <a:solidFill>
                <a:srgbClr val="00448E"/>
              </a:solidFill>
            </a:endParaRPr>
          </a:p>
          <a:p>
            <a:r>
              <a:rPr lang="ru-RU" sz="1200" b="1" i="1" dirty="0" smtClean="0"/>
              <a:t>Для иерархических данных</a:t>
            </a:r>
            <a:endParaRPr lang="ru-RU" sz="12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00855" y="3278863"/>
            <a:ext cx="3785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ФОРМАТ ФАЙЛА НАБОРА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5867835" y="3894904"/>
            <a:ext cx="521752" cy="37219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89" y="4436651"/>
            <a:ext cx="587767" cy="587767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356" y="4404570"/>
            <a:ext cx="587767" cy="587767"/>
          </a:xfrm>
          <a:prstGeom prst="rect">
            <a:avLst/>
          </a:prstGeom>
        </p:spPr>
      </p:pic>
      <p:sp>
        <p:nvSpPr>
          <p:cNvPr id="32" name="Пятиугольник 31"/>
          <p:cNvSpPr/>
          <p:nvPr/>
        </p:nvSpPr>
        <p:spPr>
          <a:xfrm>
            <a:off x="1092489" y="1213614"/>
            <a:ext cx="7452000" cy="360000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/>
            <a:r>
              <a:rPr lang="ru-RU" sz="1600" b="1" dirty="0" smtClean="0"/>
              <a:t>ВАЖНО</a:t>
            </a:r>
            <a:r>
              <a:rPr lang="en-US" sz="1600" b="1" dirty="0" smtClean="0"/>
              <a:t>:</a:t>
            </a:r>
            <a:endParaRPr lang="en-US" sz="16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152072" y="1628800"/>
            <a:ext cx="707230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600" dirty="0" smtClean="0"/>
              <a:t>Рекомендуется публиковать данные с максимальной глубиной детализации, а также с максимальной исторической хронологией</a:t>
            </a:r>
          </a:p>
          <a:p>
            <a:pPr lvl="0">
              <a:spcAft>
                <a:spcPts val="600"/>
              </a:spcAft>
            </a:pPr>
            <a:r>
              <a:rPr lang="ru-RU" sz="1600" dirty="0" smtClean="0"/>
              <a:t>Данные, доступ к которым организован по запросу (через </a:t>
            </a:r>
            <a:r>
              <a:rPr lang="en-US" sz="1600" dirty="0" smtClean="0"/>
              <a:t>API)</a:t>
            </a:r>
            <a:r>
              <a:rPr lang="ru-RU" sz="1600" dirty="0" smtClean="0"/>
              <a:t>, не являются открытыми. Исключения составляют большие массивы (размером в несколько ТБ)</a:t>
            </a:r>
            <a:endParaRPr lang="ru-RU" sz="1600" dirty="0"/>
          </a:p>
        </p:txBody>
      </p:sp>
      <p:sp>
        <p:nvSpPr>
          <p:cNvPr id="35" name="Нашивка 34"/>
          <p:cNvSpPr/>
          <p:nvPr/>
        </p:nvSpPr>
        <p:spPr>
          <a:xfrm>
            <a:off x="1023577" y="1836491"/>
            <a:ext cx="128494" cy="1524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1023577" y="2484512"/>
            <a:ext cx="128494" cy="1524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023969" y="2204864"/>
            <a:ext cx="745200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48672" y="1069238"/>
            <a:ext cx="648072" cy="648072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!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525010" cy="514350"/>
          </a:xfrm>
        </p:spPr>
        <p:txBody>
          <a:bodyPr/>
          <a:lstStyle/>
          <a:p>
            <a:r>
              <a:rPr lang="ru-RU" sz="2000" dirty="0" smtClean="0"/>
              <a:t>ПУБЛИКАЦИЯ ПАСПОРТА И НАБОРА ДАННЫХ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69951" y="3291949"/>
            <a:ext cx="69744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448E"/>
              </a:buClr>
              <a:buFont typeface="Wingdings" pitchFamily="2" charset="2"/>
              <a:buChar char="Ø"/>
            </a:pPr>
            <a:r>
              <a:rPr lang="ru-RU" dirty="0" smtClean="0"/>
              <a:t>Паспорт набора в </a:t>
            </a:r>
            <a:r>
              <a:rPr lang="ru-RU" dirty="0" err="1" smtClean="0"/>
              <a:t>человекочитаемом</a:t>
            </a:r>
            <a:r>
              <a:rPr lang="ru-RU" dirty="0" smtClean="0"/>
              <a:t> виде ( </a:t>
            </a:r>
            <a:r>
              <a:rPr lang="en-US" dirty="0" smtClean="0"/>
              <a:t>HTML) </a:t>
            </a:r>
            <a:r>
              <a:rPr lang="ru-RU" dirty="0" smtClean="0"/>
              <a:t>и машиночитаемом виде (</a:t>
            </a:r>
            <a:r>
              <a:rPr lang="en-US" dirty="0" smtClean="0"/>
              <a:t>CSV</a:t>
            </a:r>
            <a:r>
              <a:rPr lang="ru-RU" dirty="0" smtClean="0"/>
              <a:t>)</a:t>
            </a:r>
          </a:p>
          <a:p>
            <a:pPr marL="285750" indent="-285750">
              <a:buClr>
                <a:srgbClr val="00448E"/>
              </a:buClr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Clr>
                <a:srgbClr val="00448E"/>
              </a:buClr>
              <a:buFont typeface="Wingdings" pitchFamily="2" charset="2"/>
              <a:buChar char="Ø"/>
            </a:pPr>
            <a:r>
              <a:rPr lang="ru-RU" dirty="0" smtClean="0"/>
              <a:t>Прямую ссылку  на скачивание набора данных</a:t>
            </a:r>
          </a:p>
          <a:p>
            <a:pPr marL="285750" indent="-285750">
              <a:buClr>
                <a:srgbClr val="00448E"/>
              </a:buClr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Clr>
                <a:srgbClr val="00448E"/>
              </a:buClr>
              <a:buFont typeface="Wingdings" pitchFamily="2" charset="2"/>
              <a:buChar char="Ø"/>
            </a:pPr>
            <a:r>
              <a:rPr lang="ru-RU" dirty="0" smtClean="0"/>
              <a:t>Условия использования набора данных</a:t>
            </a:r>
          </a:p>
          <a:p>
            <a:pPr marL="285750" indent="-285750">
              <a:buClr>
                <a:srgbClr val="00448E"/>
              </a:buClr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Clr>
                <a:srgbClr val="00448E"/>
              </a:buClr>
              <a:buFont typeface="Wingdings" pitchFamily="2" charset="2"/>
              <a:buChar char="Ø"/>
            </a:pPr>
            <a:r>
              <a:rPr lang="ru-RU" dirty="0" smtClean="0"/>
              <a:t>Форму обратной связи или ссылку на нее</a:t>
            </a:r>
          </a:p>
          <a:p>
            <a:pPr marL="285750" indent="-285750">
              <a:buClr>
                <a:srgbClr val="00448E"/>
              </a:buCl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69950" y="2249215"/>
            <a:ext cx="6686425" cy="754702"/>
          </a:xfrm>
          <a:prstGeom prst="rect">
            <a:avLst/>
          </a:prstGeo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69951" y="2303400"/>
            <a:ext cx="668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448E"/>
                </a:solidFill>
              </a:rPr>
              <a:t>КАЖДЫЙ НАБОР ДАННЫХ ДОЛЖЕН БЫТЬ ОПУБЛИКОВАН </a:t>
            </a:r>
            <a:endParaRPr lang="en-US" b="1" dirty="0" smtClean="0">
              <a:solidFill>
                <a:srgbClr val="00448E"/>
              </a:solidFill>
            </a:endParaRPr>
          </a:p>
          <a:p>
            <a:pPr algn="ctr"/>
            <a:r>
              <a:rPr lang="ru-RU" b="1" dirty="0" smtClean="0">
                <a:solidFill>
                  <a:srgbClr val="00448E"/>
                </a:solidFill>
              </a:rPr>
              <a:t>НА ОТДЕЛЬНОЙ СТРАНИЦЕ, СОДЕРЖАЩЕЙ</a:t>
            </a:r>
            <a:r>
              <a:rPr lang="en-US" b="1" dirty="0" smtClean="0">
                <a:solidFill>
                  <a:srgbClr val="00448E"/>
                </a:solidFill>
              </a:rPr>
              <a:t>:</a:t>
            </a:r>
            <a:endParaRPr lang="ru-RU" b="1" dirty="0">
              <a:solidFill>
                <a:srgbClr val="00448E"/>
              </a:solidFill>
            </a:endParaRPr>
          </a:p>
        </p:txBody>
      </p:sp>
      <p:pic>
        <p:nvPicPr>
          <p:cNvPr id="2050" name="Picture 2" descr="D:\work\для дизайна\иконки\интернет\Internet_Explorer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808" y="1354138"/>
            <a:ext cx="706710" cy="70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2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638</Words>
  <Application>Microsoft Office PowerPoint</Application>
  <PresentationFormat>Экран (4:3)</PresentationFormat>
  <Paragraphs>130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Руслан</cp:lastModifiedBy>
  <cp:revision>323</cp:revision>
  <cp:lastPrinted>2013-02-28T11:13:10Z</cp:lastPrinted>
  <dcterms:created xsi:type="dcterms:W3CDTF">2012-03-10T12:53:28Z</dcterms:created>
  <dcterms:modified xsi:type="dcterms:W3CDTF">2013-05-21T09:24:11Z</dcterms:modified>
</cp:coreProperties>
</file>